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0" r:id="rId4"/>
    <p:sldMasterId id="2147483662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83" r:id="rId12"/>
  </p:sldMasterIdLst>
  <p:notesMasterIdLst>
    <p:notesMasterId r:id="rId15"/>
  </p:notesMasterIdLst>
  <p:handoutMasterIdLst>
    <p:handoutMasterId r:id="rId33"/>
  </p:handoutMasterIdLst>
  <p:sldIdLst>
    <p:sldId id="3918" r:id="rId13"/>
    <p:sldId id="3920" r:id="rId14"/>
    <p:sldId id="3921" r:id="rId16"/>
    <p:sldId id="3922" r:id="rId17"/>
    <p:sldId id="3923" r:id="rId18"/>
    <p:sldId id="3925" r:id="rId19"/>
    <p:sldId id="3926" r:id="rId20"/>
    <p:sldId id="3927" r:id="rId21"/>
    <p:sldId id="3928" r:id="rId22"/>
    <p:sldId id="3929" r:id="rId23"/>
    <p:sldId id="3931" r:id="rId24"/>
    <p:sldId id="3930" r:id="rId25"/>
    <p:sldId id="3932" r:id="rId26"/>
    <p:sldId id="3933" r:id="rId27"/>
    <p:sldId id="3938" r:id="rId28"/>
    <p:sldId id="3934" r:id="rId29"/>
    <p:sldId id="3935" r:id="rId30"/>
    <p:sldId id="3936" r:id="rId31"/>
    <p:sldId id="3937" r:id="rId32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C604F7-83FB-41BD-99FD-F62518B50DFD}">
          <p14:sldIdLst>
            <p14:sldId id="3920"/>
            <p14:sldId id="3921"/>
            <p14:sldId id="3922"/>
            <p14:sldId id="3923"/>
            <p14:sldId id="3925"/>
            <p14:sldId id="3926"/>
            <p14:sldId id="3927"/>
            <p14:sldId id="3928"/>
            <p14:sldId id="3929"/>
            <p14:sldId id="3931"/>
            <p14:sldId id="3930"/>
            <p14:sldId id="3932"/>
            <p14:sldId id="3933"/>
            <p14:sldId id="3938"/>
            <p14:sldId id="3934"/>
            <p14:sldId id="3935"/>
            <p14:sldId id="3936"/>
            <p14:sldId id="3937"/>
            <p14:sldId id="391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a Xu" initials="L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3C5B7"/>
    <a:srgbClr val="F8D0CC"/>
    <a:srgbClr val="BACC82"/>
    <a:srgbClr val="FFD44B"/>
    <a:srgbClr val="FF9933"/>
    <a:srgbClr val="C6EFCE"/>
    <a:srgbClr val="FFFF00"/>
    <a:srgbClr val="0080AE"/>
    <a:srgbClr val="1C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>
        <p:guide orient="horz" pos="3609"/>
        <p:guide orient="horz" pos="1041"/>
        <p:guide orient="horz" pos="4035"/>
        <p:guide pos="3839"/>
        <p:guide pos="216"/>
        <p:guide pos="374"/>
        <p:guide pos="7400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2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131" y="0"/>
            <a:ext cx="3043343" cy="467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2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70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2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131" y="8842029"/>
            <a:ext cx="3043343" cy="4670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2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 Narrow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73902" y="1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 Narrow" charset="0"/>
              </a:defRPr>
            </a:lvl1pPr>
          </a:lstStyle>
          <a:p>
            <a:pPr>
              <a:defRPr/>
            </a:pPr>
            <a:fld id="{A5A2E739-73BE-47DC-BBDB-6978BDB3BAF6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11200"/>
            <a:ext cx="6318250" cy="3554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46" tIns="47623" rIns="95246" bIns="4762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9217" y="4501662"/>
            <a:ext cx="5753740" cy="4264731"/>
          </a:xfrm>
          <a:prstGeom prst="rect">
            <a:avLst/>
          </a:prstGeom>
        </p:spPr>
        <p:txBody>
          <a:bodyPr vert="horz" lIns="95246" tIns="47623" rIns="95246" bIns="4762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001677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 Narrow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73902" y="9001677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 Narrow" charset="0"/>
              </a:defRPr>
            </a:lvl1pPr>
          </a:lstStyle>
          <a:p>
            <a:pPr>
              <a:defRPr/>
            </a:pPr>
            <a:fld id="{1E3D4157-2554-413C-A520-29918C139DF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18.png"/><Relationship Id="rId2" Type="http://schemas.openxmlformats.org/officeDocument/2006/relationships/tags" Target="../tags/tag13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0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27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17.png"/><Relationship Id="rId5" Type="http://schemas.openxmlformats.org/officeDocument/2006/relationships/tags" Target="../tags/tag37.xml"/><Relationship Id="rId4" Type="http://schemas.openxmlformats.org/officeDocument/2006/relationships/image" Target="file:///C:\Users\1V994W2\Documents\Tencent%20Files\574576071\FileRecv\&#25340;&#35013;&#32032;&#26448;\forright\\10\subject_holdleft_98,163,185_0_staid_full_0.png" TargetMode="External"/><Relationship Id="rId3" Type="http://schemas.openxmlformats.org/officeDocument/2006/relationships/image" Target="../media/image19.png"/><Relationship Id="rId2" Type="http://schemas.openxmlformats.org/officeDocument/2006/relationships/tags" Target="../tags/tag36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45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6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7.pn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0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9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0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0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0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2" y="-3"/>
            <a:ext cx="12192001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944" y="2727878"/>
            <a:ext cx="5025333" cy="2387600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ORGANIZATION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944" y="5141116"/>
            <a:ext cx="5358619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 and date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79731" y="6012787"/>
            <a:ext cx="1986058" cy="44464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6733" cy="4939469"/>
          </a:xfrm>
          <a:prstGeom prst="rect">
            <a:avLst/>
          </a:prstGeom>
          <a:solidFill>
            <a:srgbClr val="019FC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>
            <a:off x="45294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2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Section Separator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2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Section Separator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46672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41438"/>
            <a:ext cx="5535612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61100" y="1333500"/>
            <a:ext cx="5487988" cy="4508500"/>
          </a:xfrm>
        </p:spPr>
        <p:txBody>
          <a:bodyPr/>
          <a:lstStyle>
            <a:lvl1pPr>
              <a:defRPr lang="en-US" sz="2400" kern="120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>
              <a:defRPr/>
            </a:lvl3pPr>
            <a:lvl4pPr marL="405130" indent="-176530">
              <a:defRPr/>
            </a:lvl4pPr>
            <a:lvl5pPr marL="405130" indent="-176530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chnology Organiz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2" y="-3"/>
            <a:ext cx="12192001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944" y="2727878"/>
            <a:ext cx="5025333" cy="2387600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ORGANIZATION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944" y="5141116"/>
            <a:ext cx="5358619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 and date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79731" y="6012787"/>
            <a:ext cx="1986058" cy="44464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6733" cy="4939469"/>
          </a:xfrm>
          <a:prstGeom prst="rect">
            <a:avLst/>
          </a:prstGeom>
          <a:solidFill>
            <a:srgbClr val="019FC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sWATCH-Watermark-Text-1234567890"/>
          <p:cNvSpPr txBox="1"/>
          <p:nvPr userDrawn="1"/>
        </p:nvSpPr>
        <p:spPr>
          <a:xfrm>
            <a:off x="45294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</a:rPr>
              <a:t>Schlumberger 4.0 Platforms</a:t>
            </a:r>
            <a:endParaRPr lang="en-US" sz="1200">
              <a:solidFill>
                <a:schemeClr val="tx1">
                  <a:lumMod val="40000"/>
                  <a:lumOff val="60000"/>
                </a:schemeClr>
              </a:solidFill>
              <a:latin typeface="Arial Narrow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Technolog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>
            <a:off x="0" y="17654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8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48985" y="2690438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DIGITAL TECHNLOGY</a:t>
            </a: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sp>
        <p:nvSpPr>
          <p:cNvPr id="12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</a:rPr>
              <a:t>Schlumberger Technology</a:t>
            </a:r>
            <a:endParaRPr lang="en-US" sz="1200">
              <a:solidFill>
                <a:schemeClr val="tx1">
                  <a:lumMod val="40000"/>
                  <a:lumOff val="60000"/>
                </a:schemeClr>
              </a:solidFill>
              <a:latin typeface="Arial Narrow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Technolog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>
            <a:off x="0" y="17654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8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48985" y="2690438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DIGITAL TECHNLOGY</a:t>
            </a: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1876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451876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ENGINEERING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448975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MANUFACTURING</a:t>
            </a:r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</a:rPr>
              <a:t>Schlumberger Technology</a:t>
            </a:r>
            <a:endParaRPr lang="en-US" sz="1200">
              <a:solidFill>
                <a:schemeClr val="tx1">
                  <a:lumMod val="40000"/>
                  <a:lumOff val="60000"/>
                </a:schemeClr>
              </a:solidFill>
              <a:latin typeface="Arial Narrow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7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48979" y="2698984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LIFECYCLE MANAGEMENT</a:t>
            </a: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9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</a:rPr>
              <a:t>Schlumberger Technology</a:t>
            </a:r>
            <a:endParaRPr lang="en-US" sz="1200">
              <a:solidFill>
                <a:schemeClr val="tx1">
                  <a:lumMod val="40000"/>
                  <a:lumOff val="60000"/>
                </a:schemeClr>
              </a:solidFill>
              <a:latin typeface="Arial Narrow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chnology Common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chnology Commo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chnology common 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6174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1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1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1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654483" y="4160203"/>
            <a:ext cx="47752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604319" y="2984818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179446" y="2785110"/>
            <a:ext cx="5767705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179446" y="3823971"/>
            <a:ext cx="5767705" cy="32194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>
            <a:off x="1485900" y="4088765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1876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451876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ENGINEERING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8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604000" y="36515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604000" y="2095183"/>
            <a:ext cx="4825365" cy="1351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448975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MANUFACTURING</a:t>
            </a:r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0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44" y="0"/>
            <a:ext cx="1118355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202" cy="132472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7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48979" y="2698984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LIFECYCLE MANAGEMENT</a:t>
            </a: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9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0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4" y="441324"/>
            <a:ext cx="11125200" cy="473075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63791" y="2654636"/>
            <a:ext cx="6797039" cy="121879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3792" y="4067561"/>
            <a:ext cx="6797038" cy="484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5" Type="http://schemas.openxmlformats.org/officeDocument/2006/relationships/theme" Target="../theme/theme11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126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/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f5c24668b7df9f9b6a6313ef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 panose="020B0604020202020204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</a:fld>
            <a:endParaRPr lang="en-US"/>
          </a:p>
        </p:txBody>
      </p:sp>
      <p:sp>
        <p:nvSpPr>
          <p:cNvPr id="14" name="RightsWATCH-Watermark-Text-1234567890"/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</a:rPr>
              <a:t>Schlumberger Technology</a:t>
            </a:r>
            <a:endParaRPr lang="en-US" sz="1200">
              <a:solidFill>
                <a:schemeClr val="tx1">
                  <a:lumMod val="40000"/>
                  <a:lumOff val="60000"/>
                </a:schemeClr>
              </a:solidFill>
              <a:latin typeface="Arial Narrow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ContentMarking" descr="{&quot;HashCode&quot;:1831732991,&quot;Placement&quot;:&quot;Footer&quot;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 panose="020B0604020202020204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/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f6334a60b3faf6f682c31f7c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 panose="020B0604020202020204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/>
          <p:nvPr/>
        </p:nvSpPr>
        <p:spPr bwMode="auto">
          <a:xfrm>
            <a:off x="-6350" y="-6350"/>
            <a:ext cx="12198351" cy="6864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064481"/>
              </a:gs>
              <a:gs pos="100000">
                <a:srgbClr val="020733"/>
              </a:gs>
            </a:gsLst>
            <a:lin ang="5400000"/>
          </a:gradFill>
          <a:ln>
            <a:noFill/>
          </a:ln>
          <a:effectLst/>
        </p:spPr>
        <p:txBody>
          <a:bodyPr lIns="0" tIns="0" rIns="0" bIns="0" anchor="ctr"/>
          <a:lstStyle/>
          <a:p>
            <a:pPr algn="ctr" defTabSz="309880" hangingPunct="0"/>
            <a:endParaRPr lang="en-US" sz="2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  <a:sym typeface="Gill Sans" charset="0"/>
            </a:endParaRPr>
          </a:p>
        </p:txBody>
      </p:sp>
      <p:sp>
        <p:nvSpPr>
          <p:cNvPr id="3" name="MSIPCM860b4adb9e6ceb6ca0d414f7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309880" rtl="0" fontAlgn="base" hangingPunct="0">
        <a:spcBef>
          <a:spcPct val="0"/>
        </a:spcBef>
        <a:spcAft>
          <a:spcPct val="0"/>
        </a:spcAft>
        <a:defRPr sz="4425" kern="1200">
          <a:solidFill>
            <a:srgbClr val="000000"/>
          </a:solidFill>
          <a:latin typeface="+mj-lt"/>
          <a:ea typeface="+mj-ea"/>
          <a:cs typeface="+mj-cs"/>
          <a:sym typeface="Gill Sans" charset="0"/>
        </a:defRPr>
      </a:lvl1pPr>
      <a:lvl2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2pPr>
      <a:lvl3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3pPr>
      <a:lvl4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4pPr>
      <a:lvl5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5pPr>
      <a:lvl6pPr marL="17145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6pPr>
      <a:lvl7pPr marL="34290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7pPr>
      <a:lvl8pPr marL="51435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8pPr>
      <a:lvl9pPr marL="68580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9pPr>
    </p:titleStyle>
    <p:bodyStyle>
      <a:lvl1pPr marL="33337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1pPr>
      <a:lvl2pPr marL="500380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2pPr>
      <a:lvl3pPr marL="666750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3pPr>
      <a:lvl4pPr marL="83375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4pPr>
      <a:lvl5pPr marL="100012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/>
          <p:nvPr/>
        </p:nvSpPr>
        <p:spPr bwMode="auto">
          <a:xfrm>
            <a:off x="-6350" y="-6350"/>
            <a:ext cx="12198351" cy="6864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064481"/>
              </a:gs>
              <a:gs pos="100000">
                <a:srgbClr val="020733"/>
              </a:gs>
            </a:gsLst>
            <a:lin ang="5400000"/>
          </a:gradFill>
          <a:ln>
            <a:noFill/>
          </a:ln>
          <a:effectLst/>
        </p:spPr>
        <p:txBody>
          <a:bodyPr lIns="0" tIns="0" rIns="0" bIns="0" anchor="ctr"/>
          <a:lstStyle/>
          <a:p>
            <a:pPr algn="ctr" defTabSz="309880" hangingPunct="0"/>
            <a:endParaRPr lang="en-US" sz="2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  <a:sym typeface="Gill Sans" charset="0"/>
            </a:endParaRPr>
          </a:p>
        </p:txBody>
      </p:sp>
      <p:sp>
        <p:nvSpPr>
          <p:cNvPr id="3" name="MSIPCMa2c64309aada4f3aef74f11b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309880" rtl="0" fontAlgn="base" hangingPunct="0">
        <a:spcBef>
          <a:spcPct val="0"/>
        </a:spcBef>
        <a:spcAft>
          <a:spcPct val="0"/>
        </a:spcAft>
        <a:defRPr sz="4425" kern="1200">
          <a:solidFill>
            <a:srgbClr val="000000"/>
          </a:solidFill>
          <a:latin typeface="+mj-lt"/>
          <a:ea typeface="+mj-ea"/>
          <a:cs typeface="+mj-cs"/>
          <a:sym typeface="Gill Sans" charset="0"/>
        </a:defRPr>
      </a:lvl1pPr>
      <a:lvl2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2pPr>
      <a:lvl3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3pPr>
      <a:lvl4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4pPr>
      <a:lvl5pPr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5pPr>
      <a:lvl6pPr marL="17145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6pPr>
      <a:lvl7pPr marL="34290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7pPr>
      <a:lvl8pPr marL="51435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8pPr>
      <a:lvl9pPr marL="685800" algn="ctr" defTabSz="309880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9pPr>
    </p:titleStyle>
    <p:bodyStyle>
      <a:lvl1pPr marL="33337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1pPr>
      <a:lvl2pPr marL="500380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2pPr>
      <a:lvl3pPr marL="666750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3pPr>
      <a:lvl4pPr marL="83375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4pPr>
      <a:lvl5pPr marL="1000125" indent="-214630" algn="l" defTabSz="309880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904b4866a7b80aecd3983070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6096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/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  <a:ea typeface="+mn-ea"/>
                <a:cs typeface="+mn-cs"/>
              </a:rPr>
              <a:t>Schlumberger 4.0 Platforms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ef824ddcb15d1795ba1f066c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 panose="020B0604020202020204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5130" indent="-176530" algn="l" defTabSz="914400" rtl="0" eaLnBrk="1" latinLnBrk="0" hangingPunct="1">
        <a:lnSpc>
          <a:spcPts val="2360"/>
        </a:lnSpc>
        <a:spcBef>
          <a:spcPts val="500"/>
        </a:spcBef>
        <a:buFont typeface="Arial" panose="020B0604020202020204"/>
        <a:buChar char="•"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5.png"/><Relationship Id="rId3" Type="http://schemas.openxmlformats.org/officeDocument/2006/relationships/tags" Target="../tags/tag154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6.png"/><Relationship Id="rId3" Type="http://schemas.openxmlformats.org/officeDocument/2006/relationships/tags" Target="../tags/tag155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7.png"/><Relationship Id="rId3" Type="http://schemas.openxmlformats.org/officeDocument/2006/relationships/tags" Target="../tags/tag156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3" Type="http://schemas.openxmlformats.org/officeDocument/2006/relationships/tags" Target="../tags/tag157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9.png"/><Relationship Id="rId3" Type="http://schemas.openxmlformats.org/officeDocument/2006/relationships/tags" Target="../tags/tag158.xml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3" Type="http://schemas.openxmlformats.org/officeDocument/2006/relationships/tags" Target="../tags/tag159.xml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1.png"/><Relationship Id="rId3" Type="http://schemas.openxmlformats.org/officeDocument/2006/relationships/tags" Target="../tags/tag160.xml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2.png"/><Relationship Id="rId3" Type="http://schemas.openxmlformats.org/officeDocument/2006/relationships/tags" Target="../tags/tag161.xml"/><Relationship Id="rId2" Type="http://schemas.microsoft.com/office/2007/relationships/media" Target="../media/media12.mp4"/><Relationship Id="rId1" Type="http://schemas.openxmlformats.org/officeDocument/2006/relationships/video" Target="../media/media12.mp4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3.png"/><Relationship Id="rId3" Type="http://schemas.openxmlformats.org/officeDocument/2006/relationships/tags" Target="../tags/tag162.xml"/><Relationship Id="rId2" Type="http://schemas.microsoft.com/office/2007/relationships/media" Target="../media/media13.mp4"/><Relationship Id="rId1" Type="http://schemas.openxmlformats.org/officeDocument/2006/relationships/video" Target="../media/media13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slide" Target="slide4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31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slide" Target="slide3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slide" Target="slide19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slide" Target="slide5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4.xml"/><Relationship Id="rId8" Type="http://schemas.openxmlformats.org/officeDocument/2006/relationships/slide" Target="slide13.xml"/><Relationship Id="rId7" Type="http://schemas.openxmlformats.org/officeDocument/2006/relationships/slide" Target="slide1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Relationship Id="rId3" Type="http://schemas.openxmlformats.org/officeDocument/2006/relationships/slide" Target="slide8.xml"/><Relationship Id="rId2" Type="http://schemas.openxmlformats.org/officeDocument/2006/relationships/slide" Target="slide7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6.xml"/><Relationship Id="rId13" Type="http://schemas.openxmlformats.org/officeDocument/2006/relationships/slide" Target="slide18.xml"/><Relationship Id="rId12" Type="http://schemas.openxmlformats.org/officeDocument/2006/relationships/slide" Target="slide17.xml"/><Relationship Id="rId11" Type="http://schemas.openxmlformats.org/officeDocument/2006/relationships/slide" Target="slide16.xml"/><Relationship Id="rId10" Type="http://schemas.openxmlformats.org/officeDocument/2006/relationships/slide" Target="slide15.xml"/><Relationship Id="rId1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tags" Target="../tags/tag15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tags" Target="../tags/tag15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tags" Target="../tags/tag152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tags" Target="../tags/tag153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45745" y="3277235"/>
            <a:ext cx="5250815" cy="1217930"/>
          </a:xfrm>
        </p:spPr>
        <p:txBody>
          <a:bodyPr wrap="square"/>
          <a:p>
            <a:r>
              <a:rPr altLang="zh-CN">
                <a:sym typeface="+mn-ea"/>
              </a:rPr>
              <a:t>Daily Health Monitor User Guide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0" y="6237605"/>
            <a:ext cx="501015" cy="336550"/>
          </a:xfrm>
        </p:spPr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756285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</a:t>
            </a:r>
            <a:r>
              <a:rPr altLang="zh-CN" b="1">
                <a:sym typeface="+mn-ea"/>
              </a:rPr>
              <a:t>Delete All Health Records Displayed in Data Grid View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175375" y="1572895"/>
            <a:ext cx="5727700" cy="484568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Delete All</a:t>
            </a:r>
            <a:r>
              <a:rPr altLang="zh-CN" sz="1400"/>
              <a:t> button at toolbar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OK 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the user is adding or editing health record when clicks </a:t>
            </a:r>
            <a:r>
              <a:rPr altLang="zh-CN" sz="1400" b="1"/>
              <a:t>Delete All</a:t>
            </a:r>
            <a:r>
              <a:rPr altLang="zh-CN" sz="1400"/>
              <a:t> button.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Clicking </a:t>
            </a:r>
            <a:r>
              <a:rPr altLang="zh-CN" sz="1400" b="1"/>
              <a:t>Delete All</a:t>
            </a:r>
            <a:r>
              <a:rPr altLang="zh-CN" sz="1400"/>
              <a:t> button only delete health records displayed in data grid view, not all health records.  </a:t>
            </a:r>
            <a:endParaRPr altLang="zh-CN" sz="1400"/>
          </a:p>
        </p:txBody>
      </p:sp>
      <p:pic>
        <p:nvPicPr>
          <p:cNvPr id="5" name="Delete 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572895"/>
            <a:ext cx="5524500" cy="3711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718820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View H</a:t>
            </a:r>
            <a:r>
              <a:rPr altLang="zh-CN" b="1">
                <a:sym typeface="+mn-ea"/>
              </a:rPr>
              <a:t>ealth Records by Year, Month, or Date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021705" y="1573530"/>
            <a:ext cx="5727700" cy="460502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Choose TreeView</a:t>
            </a:r>
            <a:r>
              <a:rPr altLang="zh-CN" sz="1400"/>
              <a:t> dropdown-menu and select </a:t>
            </a:r>
            <a:r>
              <a:rPr altLang="zh-CN" sz="1400" b="1"/>
              <a:t>Date TreeView</a:t>
            </a:r>
            <a:r>
              <a:rPr altLang="zh-CN" sz="1400"/>
              <a:t>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a node in </a:t>
            </a:r>
            <a:r>
              <a:rPr altLang="zh-CN" sz="1400" b="1"/>
              <a:t>Date TreeView</a:t>
            </a:r>
            <a:r>
              <a:rPr altLang="zh-CN" sz="1400"/>
              <a:t> to view health records by year, month, or date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The TreeView can be applied with other filters.</a:t>
            </a:r>
            <a:endParaRPr altLang="zh-CN" sz="1400"/>
          </a:p>
        </p:txBody>
      </p:sp>
      <p:pic>
        <p:nvPicPr>
          <p:cNvPr id="4" name="Date TreeVie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573530"/>
            <a:ext cx="5361940" cy="360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671195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View H</a:t>
            </a:r>
            <a:r>
              <a:rPr altLang="zh-CN" b="1">
                <a:sym typeface="+mn-ea"/>
              </a:rPr>
              <a:t>ealth Records by Last Name or Gin Number and Name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64910" y="1486535"/>
            <a:ext cx="5727700" cy="426847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Choose TreeView</a:t>
            </a:r>
            <a:r>
              <a:rPr altLang="zh-CN" sz="1400"/>
              <a:t> dropdown-menu and select </a:t>
            </a:r>
            <a:r>
              <a:rPr altLang="zh-CN" sz="1400" b="1"/>
              <a:t>Name &amp; Gin Number TreeView </a:t>
            </a:r>
            <a:endParaRPr altLang="zh-CN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a node in </a:t>
            </a:r>
            <a:r>
              <a:rPr altLang="zh-CN" sz="1400" b="1">
                <a:sym typeface="+mn-ea"/>
              </a:rPr>
              <a:t>Name &amp; Gin Number TreeView</a:t>
            </a:r>
            <a:r>
              <a:rPr altLang="zh-CN" sz="1400"/>
              <a:t> to view health records by last name or Gin Number and name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The TreeView can be applied with other filters.</a:t>
            </a:r>
            <a:endParaRPr altLang="zh-CN" sz="1400"/>
          </a:p>
        </p:txBody>
      </p:sp>
      <p:pic>
        <p:nvPicPr>
          <p:cNvPr id="4" name="Name &amp; Gin Number TreeVie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486535"/>
            <a:ext cx="5625900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662305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Search H</a:t>
            </a:r>
            <a:r>
              <a:rPr altLang="zh-CN" b="1">
                <a:sym typeface="+mn-ea"/>
              </a:rPr>
              <a:t>ealth Records by Gin Number 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59195" y="1428115"/>
            <a:ext cx="5727700" cy="442150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Enter a Gin Number in </a:t>
            </a:r>
            <a:r>
              <a:rPr altLang="zh-CN" sz="1400" b="1"/>
              <a:t>Search By Gin Number</a:t>
            </a:r>
            <a:r>
              <a:rPr altLang="zh-CN" sz="1400"/>
              <a:t> textbox at </a:t>
            </a:r>
            <a:r>
              <a:rPr altLang="zh-CN" sz="1400">
                <a:sym typeface="+mn-ea"/>
              </a:rPr>
              <a:t>toolbar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Press Enter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Clear Gin Number Filter</a:t>
            </a:r>
            <a:r>
              <a:rPr altLang="zh-CN" sz="1400"/>
              <a:t> button at toolbar to remove the Gin Number filter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The Gin Number filter can be applied with other filters.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is empty.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is in a wrong format (not a positive integer).</a:t>
            </a:r>
            <a:endParaRPr altLang="zh-CN" sz="1400"/>
          </a:p>
        </p:txBody>
      </p:sp>
      <p:pic>
        <p:nvPicPr>
          <p:cNvPr id="5" name="Search By Gin Numb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428115"/>
            <a:ext cx="5626062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1211580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Search H</a:t>
            </a:r>
            <a:r>
              <a:rPr altLang="zh-CN" b="1">
                <a:sym typeface="+mn-ea"/>
              </a:rPr>
              <a:t>ealth Records by D</a:t>
            </a:r>
            <a:r>
              <a:rPr altLang="zh-CN" b="1">
                <a:sym typeface="+mn-ea"/>
              </a:rPr>
              <a:t>ate, Visited Hubei or Not, Has Abnormal Symptom or Not, or Suspected Case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59195" y="1877695"/>
            <a:ext cx="5182870" cy="423291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Check the checkbox to apply filter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Uncheck the checkbox to remove filter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Clear Filter Label to remove all the filters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Filter can be applied with other filters.</a:t>
            </a:r>
            <a:endParaRPr altLang="zh-CN" sz="1400"/>
          </a:p>
        </p:txBody>
      </p:sp>
      <p:pic>
        <p:nvPicPr>
          <p:cNvPr id="4" name="Apply Filter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877695"/>
            <a:ext cx="5626421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230" y="441325"/>
            <a:ext cx="11306175" cy="1211580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</a:t>
            </a:r>
            <a:r>
              <a:rPr altLang="zh-CN" b="1">
                <a:sym typeface="+mn-ea"/>
              </a:rPr>
              <a:t>Sort Health Records by Gin Number, First Name, Last Name or Date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54115" y="1778000"/>
            <a:ext cx="5182870" cy="423291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column header of the data grid view to sort the health records</a:t>
            </a:r>
            <a:endParaRPr altLang="zh-CN" sz="1400"/>
          </a:p>
        </p:txBody>
      </p:sp>
      <p:pic>
        <p:nvPicPr>
          <p:cNvPr id="5" name="Sort Health Record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778000"/>
            <a:ext cx="5626472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2595" y="194945"/>
            <a:ext cx="11306175" cy="1169670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View Status Bar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33160" y="1364615"/>
            <a:ext cx="5655310" cy="423291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Check </a:t>
            </a:r>
            <a:r>
              <a:rPr altLang="zh-CN" sz="1400" b="1"/>
              <a:t>View Status Bar</a:t>
            </a:r>
            <a:r>
              <a:rPr altLang="zh-CN" sz="1400"/>
              <a:t> button under View at main menu to view current status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Uncheck </a:t>
            </a:r>
            <a:r>
              <a:rPr altLang="zh-CN" sz="1400" b="1">
                <a:sym typeface="+mn-ea"/>
              </a:rPr>
              <a:t>View Status Bar</a:t>
            </a:r>
            <a:r>
              <a:rPr altLang="zh-CN" sz="1400">
                <a:sym typeface="+mn-ea"/>
              </a:rPr>
              <a:t> button under View at main menu to hide status bar / Click </a:t>
            </a:r>
            <a:r>
              <a:rPr altLang="zh-CN" sz="1400" b="1">
                <a:sym typeface="+mn-ea"/>
              </a:rPr>
              <a:t>Hide Status Bar</a:t>
            </a:r>
            <a:r>
              <a:rPr altLang="zh-CN" sz="1400">
                <a:sym typeface="+mn-ea"/>
              </a:rPr>
              <a:t> button at status bar to hide the status bar</a:t>
            </a:r>
            <a:endParaRPr altLang="zh-CN" sz="1400">
              <a:sym typeface="+mn-ea"/>
            </a:endParaRPr>
          </a:p>
          <a:p>
            <a:pPr>
              <a:buFont typeface="Arial" panose="020B0604020202020204" pitchFamily="34" charset="0"/>
            </a:pPr>
            <a:endParaRPr altLang="zh-CN" sz="1400"/>
          </a:p>
        </p:txBody>
      </p:sp>
      <p:pic>
        <p:nvPicPr>
          <p:cNvPr id="5" name="Status Ba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2595" y="1364615"/>
            <a:ext cx="5625842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2595" y="194945"/>
            <a:ext cx="11306175" cy="1169670"/>
          </a:xfrm>
        </p:spPr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View Toolbar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52210" y="1285875"/>
            <a:ext cx="5496560" cy="423291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Check </a:t>
            </a:r>
            <a:r>
              <a:rPr altLang="zh-CN" sz="1400" b="1"/>
              <a:t>View Toolbar</a:t>
            </a:r>
            <a:r>
              <a:rPr altLang="zh-CN" sz="1400"/>
              <a:t> button under View at main menu to view the toolbar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Uncheck </a:t>
            </a:r>
            <a:r>
              <a:rPr altLang="zh-CN" sz="1400" b="1">
                <a:sym typeface="+mn-ea"/>
              </a:rPr>
              <a:t>View Toolbar</a:t>
            </a:r>
            <a:r>
              <a:rPr altLang="zh-CN" sz="1400">
                <a:sym typeface="+mn-ea"/>
              </a:rPr>
              <a:t> button under View at main menu to hide the toolbar </a:t>
            </a:r>
            <a:endParaRPr altLang="zh-CN" sz="1400"/>
          </a:p>
        </p:txBody>
      </p:sp>
      <p:pic>
        <p:nvPicPr>
          <p:cNvPr id="4" name="Toolba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2595" y="1285875"/>
            <a:ext cx="5626894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Using Daily Health Monitor: Save As CSV File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342380" y="1236980"/>
            <a:ext cx="5024120" cy="427482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Save File </a:t>
            </a:r>
            <a:r>
              <a:rPr altLang="zh-CN" sz="1400"/>
              <a:t>button under File at main menu / Click </a:t>
            </a:r>
            <a:r>
              <a:rPr altLang="zh-CN" sz="1400" b="1">
                <a:sym typeface="+mn-ea"/>
              </a:rPr>
              <a:t>Save </a:t>
            </a:r>
            <a:r>
              <a:rPr altLang="zh-CN" sz="1400" b="1"/>
              <a:t>File</a:t>
            </a:r>
            <a:r>
              <a:rPr altLang="zh-CN" sz="1400"/>
              <a:t> button at toolbar.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Choose a path to save the file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OK</a:t>
            </a:r>
            <a:endParaRPr altLang="zh-CN" sz="1400"/>
          </a:p>
          <a:p>
            <a:pPr lvl="0"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user is adding or editing health record when clicks </a:t>
            </a:r>
            <a:r>
              <a:rPr altLang="zh-CN" sz="1400" b="1"/>
              <a:t>Save File</a:t>
            </a:r>
            <a:r>
              <a:rPr altLang="zh-CN" sz="1400"/>
              <a:t> button.</a:t>
            </a:r>
            <a:r>
              <a:rPr altLang="zh-CN" sz="1600"/>
              <a:t> </a:t>
            </a:r>
            <a:endParaRPr altLang="zh-CN" sz="1600"/>
          </a:p>
        </p:txBody>
      </p:sp>
      <p:pic>
        <p:nvPicPr>
          <p:cNvPr id="4" name="Save Fi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236980"/>
            <a:ext cx="5626209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Get Support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443230" y="1211580"/>
            <a:ext cx="5024120" cy="427482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80"/>
              </a:lnSpc>
            </a:pPr>
            <a:r>
              <a:rPr altLang="zh-CN" sz="1800">
                <a:sym typeface="+mn-ea"/>
              </a:rPr>
              <a:t>Contact Information: </a:t>
            </a:r>
            <a:endParaRPr lang="en-US" altLang="zh-CN" sz="18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altLang="zh-CN" sz="1800">
                <a:sym typeface="+mn-ea"/>
              </a:rPr>
              <a:t>Email: sz559@cornell.edu </a:t>
            </a:r>
            <a:endParaRPr lang="en-US" altLang="zh-CN" sz="18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altLang="zh-CN" sz="1800">
                <a:sym typeface="+mn-ea"/>
              </a:rPr>
              <a:t>Phone: 13648055816</a:t>
            </a:r>
            <a:endParaRPr lang="en-US" altLang="zh-CN" sz="18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>
              <a:buFont typeface="Arial" panose="020B0604020202020204" pitchFamily="34" charset="0"/>
            </a:pPr>
            <a:endParaRPr lang="en-US" altLang="zh-CN" sz="1800" dirty="0" smtClean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7196773" y="223678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  <a:hlinkClick r:id="rId2" action="ppaction://hlinksldjump"/>
              </a:rPr>
              <a:t>Overview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</a:rPr>
              <a:t> (3)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latin typeface="Arial Narrow" charset="0"/>
              <a:ea typeface="微软雅黑" panose="020B0503020204020204" charset="-122"/>
              <a:cs typeface="Arial Narrow" charset="0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3"/>
            </p:custDataLst>
          </p:nvPr>
        </p:nvSpPr>
        <p:spPr bwMode="auto">
          <a:xfrm>
            <a:off x="5788978" y="242919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4"/>
            </p:custDataLst>
          </p:nvPr>
        </p:nvSpPr>
        <p:spPr bwMode="auto">
          <a:xfrm>
            <a:off x="6911658" y="242919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108383" y="246729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6"/>
            </p:custDataLst>
          </p:nvPr>
        </p:nvSpPr>
        <p:spPr bwMode="auto">
          <a:xfrm>
            <a:off x="7196773" y="3282632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  <a:hlinkClick r:id="rId7" action="ppaction://hlinksldjump"/>
              </a:rPr>
              <a:t>Getting Started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</a:rPr>
              <a:t> (4)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latin typeface="Arial Narrow" charset="0"/>
              <a:ea typeface="微软雅黑" panose="020B0503020204020204" charset="-122"/>
              <a:cs typeface="Arial Narrow" charset="0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8"/>
            </p:custDataLst>
          </p:nvPr>
        </p:nvSpPr>
        <p:spPr bwMode="auto">
          <a:xfrm>
            <a:off x="5788978" y="347503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9"/>
            </p:custDataLst>
          </p:nvPr>
        </p:nvSpPr>
        <p:spPr bwMode="auto">
          <a:xfrm>
            <a:off x="6911658" y="347503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6108383" y="351313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11"/>
            </p:custDataLst>
          </p:nvPr>
        </p:nvSpPr>
        <p:spPr bwMode="auto">
          <a:xfrm>
            <a:off x="7196773" y="432847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  <a:hlinkClick r:id="rId12" action="ppaction://hlinksldjump"/>
              </a:rPr>
              <a:t>Using 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sym typeface="+mn-ea"/>
                <a:hlinkClick r:id="rId12" action="ppaction://hlinksldjump"/>
              </a:rPr>
              <a:t>Daily Health 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+mn-ea"/>
                <a:hlinkClick r:id="rId12" action="ppaction://hlinksldjump"/>
              </a:rPr>
              <a:t>Monitor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+mn-ea"/>
              </a:rPr>
              <a:t> (5)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latin typeface="Arial Narrow" charset="0"/>
              <a:ea typeface="微软雅黑" panose="020B0503020204020204" charset="-122"/>
              <a:cs typeface="Arial Narrow" charset="0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3"/>
            </p:custDataLst>
          </p:nvPr>
        </p:nvSpPr>
        <p:spPr bwMode="auto">
          <a:xfrm>
            <a:off x="5788978" y="452088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4"/>
            </p:custDataLst>
          </p:nvPr>
        </p:nvSpPr>
        <p:spPr bwMode="auto">
          <a:xfrm>
            <a:off x="6911658" y="452088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5"/>
            </p:custDataLst>
          </p:nvPr>
        </p:nvSpPr>
        <p:spPr>
          <a:xfrm>
            <a:off x="6108383" y="455898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16"/>
            </p:custDataLst>
          </p:nvPr>
        </p:nvSpPr>
        <p:spPr bwMode="auto">
          <a:xfrm>
            <a:off x="7196773" y="5374322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  <a:hlinkClick r:id="rId17" action="ppaction://hlinksldjump"/>
              </a:rPr>
              <a:t>Get 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  <a:hlinkClick r:id="rId17" action="ppaction://hlinksldjump"/>
              </a:rPr>
              <a:t>Support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 Narrow" charset="0"/>
                <a:ea typeface="微软雅黑" panose="020B0503020204020204" charset="-122"/>
                <a:cs typeface="Arial Narrow" charset="0"/>
                <a:sym typeface="Arial" panose="020B0604020202020204" pitchFamily="34" charset="0"/>
              </a:rPr>
              <a:t> (19)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latin typeface="Arial Narrow" charset="0"/>
              <a:ea typeface="微软雅黑" panose="020B0503020204020204" charset="-122"/>
              <a:cs typeface="Arial Narrow" charset="0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/>
          <p:nvPr>
            <p:custDataLst>
              <p:tags r:id="rId18"/>
            </p:custDataLst>
          </p:nvPr>
        </p:nvSpPr>
        <p:spPr bwMode="auto">
          <a:xfrm>
            <a:off x="5788978" y="556672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2"/>
          <p:cNvSpPr/>
          <p:nvPr>
            <p:custDataLst>
              <p:tags r:id="rId19"/>
            </p:custDataLst>
          </p:nvPr>
        </p:nvSpPr>
        <p:spPr bwMode="auto">
          <a:xfrm>
            <a:off x="6911658" y="556672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20"/>
            </p:custDataLst>
          </p:nvPr>
        </p:nvSpPr>
        <p:spPr>
          <a:xfrm>
            <a:off x="6108383" y="560482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 lnSpcReduction="10000"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文本框 50"/>
          <p:cNvSpPr txBox="1"/>
          <p:nvPr>
            <p:custDataLst>
              <p:tags r:id="rId21"/>
            </p:custDataLst>
          </p:nvPr>
        </p:nvSpPr>
        <p:spPr>
          <a:xfrm>
            <a:off x="5655945" y="1069975"/>
            <a:ext cx="5306060" cy="69977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 Narrow" charset="0"/>
                <a:ea typeface="汉仪旗黑-85S" panose="00020600040101010101" pitchFamily="18" charset="-122"/>
                <a:cs typeface="Arial Narrow" charset="0"/>
                <a:sym typeface="Arial" panose="020B0604020202020204" pitchFamily="34" charset="0"/>
              </a:rPr>
              <a:t>Table of Content</a:t>
            </a:r>
            <a:endParaRPr lang="en-US" altLang="zh-CN" sz="3600" spc="6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 Narrow" charset="0"/>
              <a:ea typeface="汉仪旗黑-85S" panose="00020600040101010101" pitchFamily="18" charset="-122"/>
              <a:cs typeface="Arial Narrow" charset="0"/>
              <a:sym typeface="Arial" panose="020B0604020202020204" pitchFamily="3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Overview</a:t>
            </a:r>
            <a:endParaRPr altLang="zh-CN" b="1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2914" y="1126808"/>
            <a:ext cx="11306174" cy="4500562"/>
          </a:xfrm>
        </p:spPr>
        <p:txBody>
          <a:bodyPr/>
          <a:p>
            <a:r>
              <a:rPr lang="zh-CN" altLang="en-US" sz="1800"/>
              <a:t>The Daily Health Monitor is </a:t>
            </a:r>
            <a:r>
              <a:rPr altLang="zh-CN" sz="1800"/>
              <a:t>a Windows Forms application. Due to the prevalence of COVID-19, company needs to manage employee health records and monitor employee health status. </a:t>
            </a:r>
            <a:r>
              <a:rPr lang="zh-CN" altLang="en-US" sz="1800">
                <a:sym typeface="+mn-ea"/>
              </a:rPr>
              <a:t>The Daily Health Monitor</a:t>
            </a:r>
            <a:r>
              <a:rPr altLang="zh-CN" sz="1800"/>
              <a:t> is </a:t>
            </a:r>
            <a:r>
              <a:rPr lang="zh-CN" altLang="en-US" sz="1800"/>
              <a:t>designed to </a:t>
            </a:r>
            <a:r>
              <a:rPr altLang="zh-CN" sz="1800"/>
              <a:t>meet </a:t>
            </a:r>
            <a:r>
              <a:rPr lang="zh-CN" altLang="en-US" sz="1800"/>
              <a:t>user</a:t>
            </a:r>
            <a:r>
              <a:rPr altLang="zh-CN" sz="1800"/>
              <a:t>'s requirements of</a:t>
            </a:r>
            <a:r>
              <a:rPr lang="zh-CN" altLang="en-US" sz="1800"/>
              <a:t> view</a:t>
            </a:r>
            <a:r>
              <a:rPr altLang="zh-CN" sz="1800"/>
              <a:t>ing</a:t>
            </a:r>
            <a:r>
              <a:rPr lang="zh-CN" altLang="en-US" sz="1800"/>
              <a:t>, edit</a:t>
            </a:r>
            <a:r>
              <a:rPr altLang="zh-CN" sz="1800"/>
              <a:t>ing</a:t>
            </a:r>
            <a:r>
              <a:rPr lang="zh-CN" altLang="en-US" sz="1800"/>
              <a:t> and search</a:t>
            </a:r>
            <a:r>
              <a:rPr altLang="zh-CN" sz="1800"/>
              <a:t>ing</a:t>
            </a:r>
            <a:r>
              <a:rPr lang="zh-CN" altLang="en-US" sz="1800"/>
              <a:t> employee health records. </a:t>
            </a:r>
            <a:endParaRPr lang="zh-CN" altLang="en-US" sz="1800"/>
          </a:p>
          <a:p>
            <a:endParaRPr lang="zh-CN" altLang="en-US" sz="1800"/>
          </a:p>
          <a:p>
            <a:r>
              <a:rPr altLang="zh-CN" sz="1800"/>
              <a:t>Special Requirements: </a:t>
            </a:r>
            <a:endParaRPr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1800"/>
              <a:t>One employee health record must include following information: Gin Number, first name, last name, date, visited Hubei recently or not, has abnormal symptom or not, body temperature.</a:t>
            </a:r>
            <a:endParaRPr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1800"/>
              <a:t>Gin Number, which is a positive integer, represents employee's identity. One Gin Number can be only associated with one name. </a:t>
            </a:r>
            <a:endParaRPr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1800"/>
              <a:t>One employee has up to one health record at each day. </a:t>
            </a:r>
            <a:endParaRPr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1800"/>
              <a:t>Body temperature should not exceed the reasonable range (between 35 and 42 degrees). </a:t>
            </a:r>
            <a:endParaRPr altLang="zh-CN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1800"/>
              <a:t>The employee is considered a suspected case if he/she visited Hubei recently, or has abnormal symptom, or his/her body temperature is more than 37.3 degrees.</a:t>
            </a:r>
            <a:endParaRPr altLang="zh-CN" sz="18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Getting Started</a:t>
            </a:r>
            <a:endParaRPr altLang="zh-CN" b="1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2914" y="1178878"/>
            <a:ext cx="11306174" cy="4500562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altLang="zh-CN" sz="1800">
                <a:sym typeface="+mn-ea"/>
              </a:rPr>
              <a:t>OS: Windows 10, 64-bit Operating System</a:t>
            </a:r>
            <a:endParaRPr altLang="zh-CN" sz="18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800"/>
              <a:t>Download the ZIP file from https://github.com/SZ559/HealthInformationWindowsApp</a:t>
            </a:r>
            <a:endParaRPr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800"/>
              <a:t>Unzip the file</a:t>
            </a:r>
            <a:endParaRPr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800"/>
              <a:t>Open WindowsFormsApp.sln using Visual Studio 2019</a:t>
            </a:r>
            <a:endParaRPr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800"/>
              <a:t>Run the program</a:t>
            </a:r>
            <a:endParaRPr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altLang="zh-CN" sz="18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Using Daily Health Monitor: Overview</a:t>
            </a:r>
            <a:endParaRPr altLang="zh-CN" b="1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3230" y="1181100"/>
            <a:ext cx="11306175" cy="5308600"/>
          </a:xfrm>
        </p:spPr>
        <p:txBody>
          <a:bodyPr/>
          <a:p>
            <a:pPr marL="285750" indent="-285750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altLang="zh-CN" sz="1600">
                <a:hlinkClick r:id="rId1" action="ppaction://hlinksldjump"/>
              </a:rPr>
              <a:t>Open CSV file</a:t>
            </a:r>
            <a:r>
              <a:rPr altLang="zh-CN" sz="1600"/>
              <a:t> (6)</a:t>
            </a:r>
            <a:endParaRPr altLang="zh-CN" sz="1600"/>
          </a:p>
          <a:p>
            <a:pPr marL="285750" indent="-285750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altLang="zh-CN" sz="1600">
                <a:hlinkClick r:id="rId2" action="ppaction://hlinksldjump"/>
              </a:rPr>
              <a:t>Add new health record</a:t>
            </a:r>
            <a:r>
              <a:rPr altLang="zh-CN" sz="1600"/>
              <a:t> (7)</a:t>
            </a:r>
            <a:endParaRPr altLang="zh-CN" sz="1600"/>
          </a:p>
          <a:p>
            <a:pPr marL="285750" indent="-285750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altLang="zh-CN" sz="1600">
                <a:hlinkClick r:id="rId3" action="ppaction://hlinksldjump"/>
              </a:rPr>
              <a:t>Edit existed health record</a:t>
            </a:r>
            <a:r>
              <a:rPr altLang="zh-CN" sz="1600"/>
              <a:t> (8)</a:t>
            </a:r>
            <a:endParaRPr altLang="zh-CN" sz="1600"/>
          </a:p>
          <a:p>
            <a:pPr marL="285750" indent="-285750" fontAlgn="auto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altLang="zh-CN" sz="1600">
                <a:hlinkClick r:id="rId4" action="ppaction://hlinksldjump"/>
              </a:rPr>
              <a:t>Delete existed health record</a:t>
            </a:r>
            <a:r>
              <a:rPr altLang="zh-CN" sz="1600"/>
              <a:t> (9)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5" action="ppaction://hlinksldjump"/>
              </a:rPr>
              <a:t>Delete all health records displayed in data grid view</a:t>
            </a:r>
            <a:r>
              <a:rPr altLang="zh-CN" sz="1600"/>
              <a:t> (10)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6" action="ppaction://hlinksldjump"/>
              </a:rPr>
              <a:t>View </a:t>
            </a:r>
            <a:r>
              <a:rPr altLang="zh-CN" sz="1600">
                <a:sym typeface="+mn-ea"/>
                <a:hlinkClick r:id="rId6" action="ppaction://hlinksldjump"/>
              </a:rPr>
              <a:t>health records by year, month, or date</a:t>
            </a:r>
            <a:r>
              <a:rPr altLang="zh-CN" sz="1600">
                <a:sym typeface="+mn-ea"/>
              </a:rPr>
              <a:t> (11)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7" action="ppaction://hlinksldjump"/>
              </a:rPr>
              <a:t>View h</a:t>
            </a:r>
            <a:r>
              <a:rPr altLang="zh-CN" sz="1600">
                <a:sym typeface="+mn-ea"/>
                <a:hlinkClick r:id="rId7" action="ppaction://hlinksldjump"/>
              </a:rPr>
              <a:t>ealth records by last name or Gin Number and name</a:t>
            </a:r>
            <a:r>
              <a:rPr altLang="zh-CN" sz="1600">
                <a:sym typeface="+mn-ea"/>
              </a:rPr>
              <a:t> (12)</a:t>
            </a:r>
            <a:endParaRPr altLang="zh-CN" sz="1600">
              <a:sym typeface="+mn-ea"/>
            </a:endParaRPr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hlinkClick r:id="rId8" action="ppaction://hlinksldjump"/>
              </a:rPr>
              <a:t>Search health records by Gin Number</a:t>
            </a:r>
            <a:r>
              <a:rPr altLang="zh-CN" sz="1600"/>
              <a:t> (13)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9" action="ppaction://hlinksldjump"/>
              </a:rPr>
              <a:t>Search health records by date, visited Hubei or not, has abnormal symptom or not or suspected case </a:t>
            </a:r>
            <a:r>
              <a:rPr altLang="zh-CN" sz="1600">
                <a:sym typeface="+mn-ea"/>
              </a:rPr>
              <a:t>(14)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hlinkClick r:id="rId10" action="ppaction://hlinksldjump"/>
              </a:rPr>
              <a:t>Sort health records by Gin Number, first name, last name or date</a:t>
            </a:r>
            <a:r>
              <a:rPr altLang="zh-CN" sz="1600"/>
              <a:t> (15)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11" action="ppaction://hlinksldjump"/>
              </a:rPr>
              <a:t>View status bar</a:t>
            </a:r>
            <a:r>
              <a:rPr altLang="zh-CN" sz="1600">
                <a:sym typeface="+mn-ea"/>
              </a:rPr>
              <a:t> (16)</a:t>
            </a:r>
            <a:endParaRPr altLang="zh-CN" sz="1600">
              <a:sym typeface="+mn-ea"/>
            </a:endParaRPr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12" action="ppaction://hlinksldjump"/>
              </a:rPr>
              <a:t>View toolbar</a:t>
            </a:r>
            <a:r>
              <a:rPr altLang="zh-CN" sz="1600">
                <a:sym typeface="+mn-ea"/>
              </a:rPr>
              <a:t> (17)</a:t>
            </a:r>
            <a:endParaRPr altLang="zh-CN" sz="1600"/>
          </a:p>
          <a:p>
            <a:pPr marL="285750" indent="-285750" algn="l" fontAlgn="auto">
              <a:lnSpc>
                <a:spcPts val="18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altLang="zh-CN" sz="1600">
                <a:sym typeface="+mn-ea"/>
                <a:hlinkClick r:id="rId13" action="ppaction://hlinksldjump"/>
              </a:rPr>
              <a:t>Save as CSV file</a:t>
            </a:r>
            <a:r>
              <a:rPr altLang="zh-CN" sz="1600">
                <a:sym typeface="+mn-ea"/>
              </a:rPr>
              <a:t> (18)</a:t>
            </a:r>
            <a:endParaRPr altLang="zh-CN" sz="1600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b="1"/>
              <a:t>Using Daily Health Monitor: Open CSV File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306185" y="1273175"/>
            <a:ext cx="5213350" cy="427482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Open File</a:t>
            </a:r>
            <a:r>
              <a:rPr altLang="zh-CN" sz="1400"/>
              <a:t> button under File at main menu / Click </a:t>
            </a:r>
            <a:r>
              <a:rPr altLang="zh-CN" sz="1400" b="1"/>
              <a:t>Open File</a:t>
            </a:r>
            <a:r>
              <a:rPr altLang="zh-CN" sz="1400"/>
              <a:t> button at toolbar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Choose a CSV file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OK</a:t>
            </a:r>
            <a:endParaRPr altLang="zh-CN" sz="1400"/>
          </a:p>
          <a:p>
            <a:pPr lvl="0"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user is adding or editing health record when clicks </a:t>
            </a:r>
            <a:r>
              <a:rPr altLang="zh-CN" sz="1400" b="1"/>
              <a:t>Open File</a:t>
            </a:r>
            <a:r>
              <a:rPr altLang="zh-CN" sz="1400"/>
              <a:t> button.</a:t>
            </a:r>
            <a:r>
              <a:rPr altLang="zh-CN" sz="1600"/>
              <a:t> </a:t>
            </a:r>
            <a:endParaRPr altLang="zh-CN" sz="1600"/>
          </a:p>
        </p:txBody>
      </p:sp>
      <p:pic>
        <p:nvPicPr>
          <p:cNvPr id="14" name="Open Fi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273175"/>
            <a:ext cx="5626341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</a:t>
            </a:r>
            <a:r>
              <a:rPr altLang="zh-CN" b="1">
                <a:sym typeface="+mn-ea"/>
              </a:rPr>
              <a:t>Add New Health Record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90945" y="1281430"/>
            <a:ext cx="5665470" cy="484568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Add</a:t>
            </a:r>
            <a:r>
              <a:rPr altLang="zh-CN" sz="1400"/>
              <a:t> button under Edit at main menu / Click </a:t>
            </a:r>
            <a:r>
              <a:rPr altLang="zh-CN" sz="1400" b="1">
                <a:sym typeface="+mn-ea"/>
              </a:rPr>
              <a:t>Add</a:t>
            </a:r>
            <a:r>
              <a:rPr altLang="zh-CN" sz="1400">
                <a:sym typeface="+mn-ea"/>
              </a:rPr>
              <a:t> button</a:t>
            </a:r>
            <a:r>
              <a:rPr altLang="zh-CN" sz="1400"/>
              <a:t> at toolbar / Right click in the data grid view to pop up context menu then click </a:t>
            </a:r>
            <a:r>
              <a:rPr altLang="zh-CN" sz="1400" b="1">
                <a:sym typeface="+mn-ea"/>
              </a:rPr>
              <a:t>Add</a:t>
            </a:r>
            <a:r>
              <a:rPr altLang="zh-CN" sz="1400">
                <a:sym typeface="+mn-ea"/>
              </a:rPr>
              <a:t> button at context menu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Enter health record at the Add Form popped up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Add</a:t>
            </a:r>
            <a:r>
              <a:rPr altLang="zh-CN" sz="1400"/>
              <a:t> button at the Add Form</a:t>
            </a:r>
            <a:endParaRPr altLang="zh-CN" sz="1400"/>
          </a:p>
          <a:p>
            <a:pPr lvl="0"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user is editing health record when clicks </a:t>
            </a:r>
            <a:r>
              <a:rPr altLang="zh-CN" sz="1400" b="1"/>
              <a:t>Add</a:t>
            </a:r>
            <a:r>
              <a:rPr altLang="zh-CN" sz="1400"/>
              <a:t> button.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health record already exists.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Gin Number and name do not match the employee health records.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>
                <a:sym typeface="+mn-ea"/>
              </a:rPr>
              <a:t>Error messages would appear if the input is in wrong format.</a:t>
            </a:r>
            <a:endParaRPr altLang="zh-CN" sz="1400"/>
          </a:p>
          <a:p>
            <a:pPr lvl="0">
              <a:buFont typeface="Arial" panose="020B0604020202020204" pitchFamily="34" charset="0"/>
            </a:pPr>
            <a:endParaRPr altLang="zh-CN" sz="1400"/>
          </a:p>
        </p:txBody>
      </p:sp>
      <p:pic>
        <p:nvPicPr>
          <p:cNvPr id="5" name="Ad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281430"/>
            <a:ext cx="5626090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</a:t>
            </a:r>
            <a:r>
              <a:rPr altLang="zh-CN" b="1">
                <a:sym typeface="+mn-ea"/>
              </a:rPr>
              <a:t>Edit Existed Health Record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23000" y="1006475"/>
            <a:ext cx="5880100" cy="484568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Select a health record in data grid view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Edit </a:t>
            </a:r>
            <a:r>
              <a:rPr altLang="zh-CN" sz="1400"/>
              <a:t>button under Edit </a:t>
            </a:r>
            <a:r>
              <a:rPr altLang="zh-CN" sz="1400"/>
              <a:t>at main menu / Click </a:t>
            </a:r>
            <a:r>
              <a:rPr altLang="zh-CN" sz="1400" b="1"/>
              <a:t>Edit </a:t>
            </a:r>
            <a:r>
              <a:rPr altLang="zh-CN" sz="1400">
                <a:sym typeface="+mn-ea"/>
              </a:rPr>
              <a:t>button</a:t>
            </a:r>
            <a:r>
              <a:rPr altLang="zh-CN" sz="1400"/>
              <a:t> at toolbar / Right click in the data grid view to pop up context menu then click </a:t>
            </a:r>
            <a:r>
              <a:rPr altLang="zh-CN" sz="1400" b="1"/>
              <a:t>Edit </a:t>
            </a:r>
            <a:r>
              <a:rPr altLang="zh-CN" sz="1400">
                <a:sym typeface="+mn-ea"/>
              </a:rPr>
              <a:t>button at context menu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Edit health record at the Edit Form popped up 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Save </a:t>
            </a:r>
            <a:r>
              <a:rPr altLang="zh-CN" sz="1400"/>
              <a:t>button at the Edit Form</a:t>
            </a:r>
            <a:endParaRPr altLang="zh-CN" sz="1400"/>
          </a:p>
          <a:p>
            <a:pPr lvl="0"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the user is adding health record when clicks </a:t>
            </a:r>
            <a:r>
              <a:rPr altLang="zh-CN" sz="1400" b="1"/>
              <a:t>Edit </a:t>
            </a:r>
            <a:r>
              <a:rPr altLang="zh-CN" sz="1400"/>
              <a:t>button.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health record already exists.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message box would pop up if the input Gin Number and name do not match the employee health records. User can choose to update Gin Number and name if needed.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>
                <a:sym typeface="+mn-ea"/>
              </a:rPr>
              <a:t>Error messages would appear if the input is in wrong format.</a:t>
            </a:r>
            <a:endParaRPr altLang="zh-CN" sz="1400"/>
          </a:p>
          <a:p>
            <a:pPr lvl="0">
              <a:buFont typeface="Arial" panose="020B0604020202020204" pitchFamily="34" charset="0"/>
            </a:pPr>
            <a:endParaRPr altLang="zh-CN" sz="1400"/>
          </a:p>
        </p:txBody>
      </p:sp>
      <p:pic>
        <p:nvPicPr>
          <p:cNvPr id="4" name="Edi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119505"/>
            <a:ext cx="5626308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altLang="zh-CN" b="1"/>
              <a:t>Using Daily Health Monitor: </a:t>
            </a:r>
            <a:r>
              <a:rPr altLang="zh-CN" b="1">
                <a:sym typeface="+mn-ea"/>
              </a:rPr>
              <a:t>Delete Existed Health Record</a:t>
            </a:r>
            <a:endParaRPr altLang="zh-CN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内容占位符 3"/>
          <p:cNvSpPr>
            <a:spLocks noGrp="1"/>
          </p:cNvSpPr>
          <p:nvPr/>
        </p:nvSpPr>
        <p:spPr>
          <a:xfrm>
            <a:off x="6275070" y="1271905"/>
            <a:ext cx="5727700" cy="484568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 panose="020B0604020202020204"/>
              <a:buNone/>
              <a:defRPr lang="en-US" sz="24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5130" indent="-176530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 panose="020B0604020202020204"/>
              <a:buChar char="•"/>
              <a:defRPr lang="en-US" sz="2000" kern="1200" dirty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Select a health record in the data grid view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</a:t>
            </a:r>
            <a:r>
              <a:rPr altLang="zh-CN" sz="1400" b="1"/>
              <a:t>Delete </a:t>
            </a:r>
            <a:r>
              <a:rPr altLang="zh-CN" sz="1400"/>
              <a:t>button under Edit at main menu / Click </a:t>
            </a:r>
            <a:r>
              <a:rPr altLang="zh-CN" sz="1400" b="1"/>
              <a:t>Delete </a:t>
            </a:r>
            <a:r>
              <a:rPr altLang="zh-CN" sz="1400">
                <a:sym typeface="+mn-ea"/>
              </a:rPr>
              <a:t>button</a:t>
            </a:r>
            <a:r>
              <a:rPr altLang="zh-CN" sz="1400"/>
              <a:t> at toolbar / Right click in the data grid view to pop up context menu then click </a:t>
            </a:r>
            <a:r>
              <a:rPr altLang="zh-CN" sz="1400" b="1"/>
              <a:t>Delete </a:t>
            </a:r>
            <a:r>
              <a:rPr altLang="zh-CN" sz="1400">
                <a:sym typeface="+mn-ea"/>
              </a:rPr>
              <a:t>button at context menu</a:t>
            </a:r>
            <a:endParaRPr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zh-CN" sz="1400"/>
              <a:t>Click OK </a:t>
            </a:r>
            <a:endParaRPr altLang="zh-CN" sz="1400"/>
          </a:p>
          <a:p>
            <a:pPr>
              <a:buFont typeface="Arial" panose="020B0604020202020204" pitchFamily="34" charset="0"/>
            </a:pPr>
            <a:r>
              <a:rPr altLang="zh-CN" sz="1400"/>
              <a:t>Note: </a:t>
            </a:r>
            <a:endParaRPr altLang="zh-CN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altLang="zh-CN" sz="1400"/>
              <a:t>A warning would appear if the user is adding or editing health record when clicks </a:t>
            </a:r>
            <a:r>
              <a:rPr altLang="zh-CN" sz="1400" b="1"/>
              <a:t>Delete </a:t>
            </a:r>
            <a:r>
              <a:rPr altLang="zh-CN" sz="1400"/>
              <a:t>button.</a:t>
            </a:r>
            <a:endParaRPr altLang="zh-CN" sz="1400"/>
          </a:p>
        </p:txBody>
      </p:sp>
      <p:pic>
        <p:nvPicPr>
          <p:cNvPr id="5" name="Delet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271905"/>
            <a:ext cx="5626533" cy="37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4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TEMPLATE_THUMBS_INDEX" val="1、4、7、9、11、12、17、20、21、22、24、27、32、37、39、41、42、4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542"/>
</p:tagLst>
</file>

<file path=ppt/tags/tag13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542_4*l_h_f*1_1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542_4*l_h_i*1_1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4542_4*l_h_i*1_1_2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42_4*l_h_i*1_1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542_4*l_h_f*1_2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542_4*l_h_i*1_2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4542_4*l_h_i*1_2_2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42_4*l_h_i*1_2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542_4*l_h_f*1_3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542_4*l_h_i*1_3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4542_4*l_h_i*1_3_2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542_4*l_h_i*1_3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542_4*l_h_f*1_4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542_4*l_h_i*1_4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4542_4*l_h_i*1_4_2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42_4*l_h_i*1_4_1"/>
  <p:tag name="KSO_WM_TEMPLATE_CATEGORY" val="custom"/>
  <p:tag name="KSO_WM_TEMPLATE_INDEX" val="2020454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42_4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目 录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SLIDE_ID" val="custom20204542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42"/>
  <p:tag name="KSO_WM_SLIDE_LAYOUT" val="a_b_l"/>
  <p:tag name="KSO_WM_SLIDE_LAYOUT_CNT" val="1_1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5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60*2732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032*264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39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39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40*2786*379*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62A3B8"/>
      </a:accent1>
      <a:accent2>
        <a:srgbClr val="6496C3"/>
      </a:accent2>
      <a:accent3>
        <a:srgbClr val="7488C3"/>
      </a:accent3>
      <a:accent4>
        <a:srgbClr val="8D79B4"/>
      </a:accent4>
      <a:accent5>
        <a:srgbClr val="A66B99"/>
      </a:accent5>
      <a:accent6>
        <a:srgbClr val="B8617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ndows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009F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well #1">
      <a:majorFont>
        <a:latin typeface="Arial Narrow"/>
        <a:ea typeface="Gill Sans"/>
        <a:cs typeface="Gill Sans"/>
      </a:majorFont>
      <a:minorFont>
        <a:latin typeface="Arial Narrow"/>
        <a:ea typeface="Gill Sans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</a:spPr>
      <a:bodyPr vert="horz" wrap="square" lIns="50800" tIns="50800" rIns="50800" bIns="50800" numCol="1" anchor="ctr" anchorCtr="0" compatLnSpc="1"/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</a:spPr>
      <a:bodyPr vert="horz" wrap="square" lIns="50800" tIns="50800" rIns="50800" bIns="50800" numCol="1" anchor="ctr" anchorCtr="0" compatLnSpc="1"/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well #1">
      <a:majorFont>
        <a:latin typeface="Arial Narrow"/>
        <a:ea typeface="Gill Sans"/>
        <a:cs typeface="Gill Sans"/>
      </a:majorFont>
      <a:minorFont>
        <a:latin typeface="Arial Narrow"/>
        <a:ea typeface="Gill Sans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</a:spPr>
      <a:bodyPr vert="horz" wrap="square" lIns="50800" tIns="50800" rIns="50800" bIns="50800" numCol="1" anchor="ctr" anchorCtr="0" compatLnSpc="1"/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</a:spPr>
      <a:bodyPr vert="horz" wrap="square" lIns="50800" tIns="50800" rIns="50800" bIns="50800" numCol="1" anchor="ctr" anchorCtr="0" compatLnSpc="1"/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2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3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9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6399</Words>
  <Application>WPS 演示</Application>
  <PresentationFormat>Widescreen</PresentationFormat>
  <Paragraphs>203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宋体</vt:lpstr>
      <vt:lpstr>Wingdings</vt:lpstr>
      <vt:lpstr>Arial Narrow</vt:lpstr>
      <vt:lpstr>Calibri</vt:lpstr>
      <vt:lpstr>Arial</vt:lpstr>
      <vt:lpstr>Gill Sans</vt:lpstr>
      <vt:lpstr>Segoe Print</vt:lpstr>
      <vt:lpstr>微软雅黑</vt:lpstr>
      <vt:lpstr>汉仪旗黑-85S</vt:lpstr>
      <vt:lpstr>黑体</vt:lpstr>
      <vt:lpstr>Arial Unicode MS</vt:lpstr>
      <vt:lpstr>1_Technology Organizations</vt:lpstr>
      <vt:lpstr>Windows Theme</vt:lpstr>
      <vt:lpstr>21_white_square</vt:lpstr>
      <vt:lpstr>41_Office Theme</vt:lpstr>
      <vt:lpstr>42_Office Theme</vt:lpstr>
      <vt:lpstr>22_white_square</vt:lpstr>
      <vt:lpstr>23_white_square</vt:lpstr>
      <vt:lpstr>19_white_square</vt:lpstr>
      <vt:lpstr>2_Technology Organizations</vt:lpstr>
      <vt:lpstr>Technology Organizations</vt:lpstr>
      <vt:lpstr>1_Office 主题​​</vt:lpstr>
      <vt:lpstr>Daily Health Monitor User Guide</vt:lpstr>
      <vt:lpstr>PowerPoint 演示文稿</vt:lpstr>
      <vt:lpstr>Overview</vt:lpstr>
      <vt:lpstr>Getting Started</vt:lpstr>
      <vt:lpstr>Using Daily Health Monitor: Overview</vt:lpstr>
      <vt:lpstr>Using Daily Health Monitor: Open CSV File</vt:lpstr>
      <vt:lpstr>Using Daily Health Monitor: Add New Health Record</vt:lpstr>
      <vt:lpstr>Using Daily Health Monitor: Edit Existed Health Record</vt:lpstr>
      <vt:lpstr>Using Daily Health Monitor: Delete Existed Health Record</vt:lpstr>
      <vt:lpstr>Using Daily Health Monitor: Delete All Health Records Displayed in Data Grid View</vt:lpstr>
      <vt:lpstr>Using Daily Health Monitor: View Health Records by Year, Month, or Date</vt:lpstr>
      <vt:lpstr>Using Daily Health Monitor: View Health Records by Last Name or Gin Number and Name</vt:lpstr>
      <vt:lpstr>Using Daily Health Monitor: Search Health Records by Gin Number </vt:lpstr>
      <vt:lpstr>Using Daily Health Monitor: Search Health Records by Date, Visited Hubei or Not, Has Abnormal Symptom or Not, or Suspected Case</vt:lpstr>
      <vt:lpstr>Using Daily Health Monitor: Sort Health Records by Gin Number, First Name, Last Name or Date</vt:lpstr>
      <vt:lpstr>Using Daily Health Monitor: View Status Bar</vt:lpstr>
      <vt:lpstr>Using Daily Health Monitor: View Toolbar</vt:lpstr>
      <vt:lpstr>Using Daily Health Monitor: Save As CSV File</vt:lpstr>
      <vt:lpstr>Get Support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Maxwell 2017 Status Update</dc:title>
  <dc:creator>Curtis MOFFAT</dc:creator>
  <cp:lastModifiedBy>ZSS</cp:lastModifiedBy>
  <cp:revision>33</cp:revision>
  <cp:lastPrinted>2019-08-20T22:38:00Z</cp:lastPrinted>
  <dcterms:created xsi:type="dcterms:W3CDTF">2010-09-07T16:19:00Z</dcterms:created>
  <dcterms:modified xsi:type="dcterms:W3CDTF">2020-05-06T11:51:30Z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0x0101007E0324A2B08B9247A841AA24B3D2AB29</vt:lpwstr>
  </property>
  <property fmtid="{D5CDD505-2E9C-101B-9397-08002B2CF9AE}" pid="3" name="RightsWATCHMark">
    <vt:lpwstr>8|SCHLUMBERGER-EXT-Public|{00000000-0000-0000-0000-000000000000}</vt:lpwstr>
  </property>
  <property fmtid="{D5CDD505-2E9C-101B-9397-08002B2CF9AE}" pid="4" name="MSIP_Label_585f1f62-8d2b-4457-869c-0a13c6549635_Enabled">
    <vt:lpwstr>True</vt:lpwstr>
  </property>
  <property fmtid="{D5CDD505-2E9C-101B-9397-08002B2CF9AE}" pid="5" name="MSIP_Label_585f1f62-8d2b-4457-869c-0a13c6549635_SiteId">
    <vt:lpwstr>41ff26dc-250f-4b13-8981-739be8610c21</vt:lpwstr>
  </property>
  <property fmtid="{D5CDD505-2E9C-101B-9397-08002B2CF9AE}" pid="6" name="MSIP_Label_585f1f62-8d2b-4457-869c-0a13c6549635_Ref">
    <vt:lpwstr>https://api.informationprotection.azure.com/api/41ff26dc-250f-4b13-8981-739be8610c21</vt:lpwstr>
  </property>
  <property fmtid="{D5CDD505-2E9C-101B-9397-08002B2CF9AE}" pid="7" name="MSIP_Label_585f1f62-8d2b-4457-869c-0a13c6549635_Owner">
    <vt:lpwstr>CMoffat@slb.com</vt:lpwstr>
  </property>
  <property fmtid="{D5CDD505-2E9C-101B-9397-08002B2CF9AE}" pid="8" name="MSIP_Label_585f1f62-8d2b-4457-869c-0a13c6549635_SetDate">
    <vt:lpwstr>2018-07-25T09:16:21.6245232+08:00</vt:lpwstr>
  </property>
  <property fmtid="{D5CDD505-2E9C-101B-9397-08002B2CF9AE}" pid="9" name="MSIP_Label_585f1f62-8d2b-4457-869c-0a13c6549635_Name">
    <vt:lpwstr>Private</vt:lpwstr>
  </property>
  <property fmtid="{D5CDD505-2E9C-101B-9397-08002B2CF9AE}" pid="10" name="MSIP_Label_585f1f62-8d2b-4457-869c-0a13c6549635_Application">
    <vt:lpwstr>Microsoft Azure Information Protection</vt:lpwstr>
  </property>
  <property fmtid="{D5CDD505-2E9C-101B-9397-08002B2CF9AE}" pid="11" name="MSIP_Label_585f1f62-8d2b-4457-869c-0a13c6549635_Extended_MSFT_Method">
    <vt:lpwstr>Automatic</vt:lpwstr>
  </property>
  <property fmtid="{D5CDD505-2E9C-101B-9397-08002B2CF9AE}" pid="12" name="MSIP_Label_8bb759f6-5337-4dc5-b19b-e74b6da11f8f_Enabled">
    <vt:lpwstr>True</vt:lpwstr>
  </property>
  <property fmtid="{D5CDD505-2E9C-101B-9397-08002B2CF9AE}" pid="13" name="MSIP_Label_8bb759f6-5337-4dc5-b19b-e74b6da11f8f_SiteId">
    <vt:lpwstr>41ff26dc-250f-4b13-8981-739be8610c21</vt:lpwstr>
  </property>
  <property fmtid="{D5CDD505-2E9C-101B-9397-08002B2CF9AE}" pid="14" name="MSIP_Label_8bb759f6-5337-4dc5-b19b-e74b6da11f8f_Ref">
    <vt:lpwstr>https://api.informationprotection.azure.com/api/41ff26dc-250f-4b13-8981-739be8610c21</vt:lpwstr>
  </property>
  <property fmtid="{D5CDD505-2E9C-101B-9397-08002B2CF9AE}" pid="15" name="MSIP_Label_8bb759f6-5337-4dc5-b19b-e74b6da11f8f_Owner">
    <vt:lpwstr>CMoffat@slb.com</vt:lpwstr>
  </property>
  <property fmtid="{D5CDD505-2E9C-101B-9397-08002B2CF9AE}" pid="16" name="MSIP_Label_8bb759f6-5337-4dc5-b19b-e74b6da11f8f_SetDate">
    <vt:lpwstr>2018-07-25T09:16:21.6245232+08:00</vt:lpwstr>
  </property>
  <property fmtid="{D5CDD505-2E9C-101B-9397-08002B2CF9AE}" pid="17" name="MSIP_Label_8bb759f6-5337-4dc5-b19b-e74b6da11f8f_Name">
    <vt:lpwstr>Internal</vt:lpwstr>
  </property>
  <property fmtid="{D5CDD505-2E9C-101B-9397-08002B2CF9AE}" pid="18" name="MSIP_Label_8bb759f6-5337-4dc5-b19b-e74b6da11f8f_Application">
    <vt:lpwstr>Microsoft Azure Information Protection</vt:lpwstr>
  </property>
  <property fmtid="{D5CDD505-2E9C-101B-9397-08002B2CF9AE}" pid="19" name="MSIP_Label_8bb759f6-5337-4dc5-b19b-e74b6da11f8f_Parent">
    <vt:lpwstr>585f1f62-8d2b-4457-869c-0a13c6549635</vt:lpwstr>
  </property>
  <property fmtid="{D5CDD505-2E9C-101B-9397-08002B2CF9AE}" pid="20" name="MSIP_Label_8bb759f6-5337-4dc5-b19b-e74b6da11f8f_Extended_MSFT_Method">
    <vt:lpwstr>Automatic</vt:lpwstr>
  </property>
  <property fmtid="{D5CDD505-2E9C-101B-9397-08002B2CF9AE}" pid="21" name="Sensitivity">
    <vt:lpwstr>Private Internal</vt:lpwstr>
  </property>
  <property fmtid="{D5CDD505-2E9C-101B-9397-08002B2CF9AE}" pid="22" name="Order">
    <vt:r8>23200</vt:r8>
  </property>
  <property fmtid="{D5CDD505-2E9C-101B-9397-08002B2CF9AE}" pid="23" name="xd_ProgID">
    <vt:lpwstr/>
  </property>
  <property fmtid="{D5CDD505-2E9C-101B-9397-08002B2CF9AE}" pid="24" name="TemplateUrl">
    <vt:lpwstr/>
  </property>
  <property fmtid="{D5CDD505-2E9C-101B-9397-08002B2CF9AE}" pid="25" name="_CopySource">
    <vt:lpwstr>https://slb001.sharepoint.com/sites/mwfwkteam/Maxwell2020/Shared Documents/Coordination Meetings/MaxwellCoordinationMeeting_20190508.pptx</vt:lpwstr>
  </property>
  <property fmtid="{D5CDD505-2E9C-101B-9397-08002B2CF9AE}" pid="26" name="KSOProductBuildVer">
    <vt:lpwstr>2052-11.1.0.9584</vt:lpwstr>
  </property>
</Properties>
</file>